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220"/>
    <a:srgbClr val="C66727"/>
    <a:srgbClr val="71AE48"/>
    <a:srgbClr val="5A81C6"/>
    <a:srgbClr val="3A61A8"/>
    <a:srgbClr val="FFFFFF"/>
    <a:srgbClr val="233B67"/>
    <a:srgbClr val="3B64AD"/>
    <a:srgbClr val="385624"/>
    <a:srgbClr val="6195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4" autoAdjust="0"/>
    <p:restoredTop sz="94660"/>
  </p:normalViewPr>
  <p:slideViewPr>
    <p:cSldViewPr snapToGrid="0">
      <p:cViewPr varScale="1">
        <p:scale>
          <a:sx n="62" d="100"/>
          <a:sy n="62" d="100"/>
        </p:scale>
        <p:origin x="7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AC844-E3D6-48B2-8EF2-BD2389D2F0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231B595-5FF4-400D-B1A2-3CC70E7A68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CF38C-F9B7-40E4-A733-18FDF64F0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F91759-14F4-4B3A-B95A-9FBB8E7E6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CCB-68E6-45F1-95C5-99348B413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444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B84B4-12E6-47B8-81D4-AEB248F23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D5133A-BBB8-48BB-AD9D-633FDE03AA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395D6-8CF3-491F-BB1F-E74CFA83C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7ED1A-5560-45FB-BA30-1656CC3AB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6BC9F-6BC2-40B4-B9D8-9FF8CCF39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84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B64DB-D574-471B-9969-1E02BC330F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E0FEC1-5653-4EE0-BC83-9F3BBB475C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234C74-7505-4834-9455-2EC6F7F2E2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47DC39-9E57-472A-B6B7-506061A52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43CE1-A013-4581-86EE-9A53378C5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31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B6025-0B07-431E-9E8C-8F33AEB7FB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958BB7-A84B-4C3C-A669-067D99987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2D4A0-FE6F-453B-8C7F-6A2FE628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93718-A949-44D7-B40C-4ECDAFB35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B1440-8FCE-4E5B-96DB-358D022E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04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5F1E6-E1B2-4E70-BDDE-E0A22A217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C7AA9C-C34C-492C-B0C6-BCD542F88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551A46-6BA7-449B-B220-BDC88F09D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0BB4E-A583-4D1F-8F88-30CF937E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E433A-84D3-4DF7-9DBE-B7C773E55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84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9EB8-9A53-4C43-A57F-EF18AA8A4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87404-FC23-46D4-B243-B5F7228D3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4482C1-706D-4B1D-9986-E0BFAD7F8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C424B-40E2-4427-AC23-94EF0C1A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81B217-9C91-414C-8B8D-0BF985730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E984C-7F1D-49B7-8AF6-0F7F78CD4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1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9EED5-992E-4C04-AF96-6AAD19C9C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ECECE0-2644-4517-820A-F58981CBD9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4B4932-6EC8-450C-90EF-89CE85264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38EE92-EEEC-4910-987C-350C6037A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A4F966-3700-48CA-B53A-54A202DAE7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5E1F3FD-DE07-4019-9C36-06060105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378BA4-3134-4F06-92D5-ED39E80EA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00B57F-8F20-4C37-8ED4-574BE2DD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9789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57CB9-8254-40E3-8519-0CAD2D66D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E53669-570F-4443-8401-CB1CA45EC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F40894-A52C-4C37-BACF-BB606CE0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4B3AB8-410F-4892-B206-467F1718D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98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2177B8-77A5-4E5A-BC59-A70FC0682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5AD80-0638-41E9-A5D2-95F0592CB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222343-9A06-4386-B06B-00BF00435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30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072D8-4355-47AD-AD7A-6229931A0D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5C993-EB52-4E85-A61F-CB2029B18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AAC8F2-4E40-4C31-AB23-FA8B673159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57640-E5F4-4BEB-AD73-813190607C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1D9C1-0C7D-4F63-B204-F1F9B5584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BF89E-88B4-457D-8A82-B1AFB11BD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2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5E7D1-5985-45E7-A393-9C9354F66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7C4A63-9007-45E0-81D8-DD220EAF36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0EE446-485F-4D31-B7CA-6259C9F439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275B9-3CB2-44EC-8DC4-BB909C1C78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3F23C1-0E90-4322-9FEF-BFFA8BB66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2FED19-FB5F-4AA1-B284-60AA64492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06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70DD3F-0DCE-4DC3-9992-B4F05FE69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C383A-B3B8-43EE-A366-CA10F93962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C60AD0-99C6-47A7-A5D5-BBAFA6964B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548B6-1A97-4AA1-BC0B-864A8FD7EEA0}" type="datetimeFigureOut">
              <a:rPr lang="en-US" smtClean="0"/>
              <a:t>4/26/2021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B2B30-53EA-478B-BC3F-8DC8E2A6A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5B7FEA-00F6-4951-91C7-B707CE25DA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D3ABA-05F4-482E-9533-4A13A1921F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96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bikeleague.org/content/basic-bike-check" TargetMode="External"/><Relationship Id="rId7" Type="http://schemas.openxmlformats.org/officeDocument/2006/relationships/hyperlink" Target="https://bikeleague.org/ridesmartvideos" TargetMode="External"/><Relationship Id="rId2" Type="http://schemas.openxmlformats.org/officeDocument/2006/relationships/hyperlink" Target="https://www.instagram.com/tv/B7E2sLrggbc/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bikeworks.org/programs/virtual-communityresources/" TargetMode="External"/><Relationship Id="rId5" Type="http://schemas.openxmlformats.org/officeDocument/2006/relationships/hyperlink" Target="https://cascade.org/explore/covid-19-resources" TargetMode="External"/><Relationship Id="rId4" Type="http://schemas.openxmlformats.org/officeDocument/2006/relationships/hyperlink" Target="https://www.instagram.com/cascadebicycle/channel/" TargetMode="Externa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E65B413-76DA-42D2-B345-782D77FA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042" y="-137779"/>
            <a:ext cx="10250557" cy="1325563"/>
          </a:xfrm>
        </p:spPr>
        <p:txBody>
          <a:bodyPr/>
          <a:lstStyle/>
          <a:p>
            <a:r>
              <a:rPr lang="en-US" b="1" dirty="0">
                <a:solidFill>
                  <a:srgbClr val="3B64A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IS BIKE MONTH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C01166-169C-4A13-91C6-75CEC7275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2641599"/>
            <a:ext cx="5586758" cy="459819"/>
          </a:xfrm>
          <a:solidFill>
            <a:schemeClr val="bg1">
              <a:lumMod val="95000"/>
            </a:schemeClr>
          </a:solidFill>
          <a:ln>
            <a:solidFill>
              <a:srgbClr val="61953E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200" dirty="0">
                <a:solidFill>
                  <a:srgbClr val="385624"/>
                </a:solidFill>
              </a:rPr>
              <a:t>Bike Bingo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D90F9B-002F-41C8-991F-65B7A3CB2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10818" y="3101419"/>
            <a:ext cx="5586758" cy="2793808"/>
          </a:xfrm>
          <a:solidFill>
            <a:srgbClr val="71AE48"/>
          </a:solidFill>
        </p:spPr>
        <p:txBody>
          <a:bodyPr>
            <a:normAutofit/>
          </a:bodyPr>
          <a:lstStyle/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Get a Bingo - Win a Prize!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 can get a Bike Bingo by completing five squares in a row, column, or diagonal line. Try to complete as many as you can!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completed bingo line or full card will enter you into a raffle for a small prize package. 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Bring your card to Bike to School Day to enter, or send to Kelly Mumma 16620 SE 31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Street, Bellevue WA 98008 by June 4</a:t>
            </a:r>
            <a:r>
              <a:rPr lang="en-US" sz="1800" baseline="30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Be sure to include your name and email address! </a:t>
            </a:r>
          </a:p>
          <a:p>
            <a:endParaRPr lang="en-U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2021FD9-5D03-4A97-A6E1-26569FD4E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04424" y="2641599"/>
            <a:ext cx="5183188" cy="459820"/>
          </a:xfrm>
          <a:solidFill>
            <a:schemeClr val="bg1">
              <a:lumMod val="95000"/>
            </a:schemeClr>
          </a:solidFill>
          <a:ln>
            <a:solidFill>
              <a:srgbClr val="3B64AD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en-US" sz="3000" dirty="0">
                <a:solidFill>
                  <a:srgbClr val="233B67"/>
                </a:solidFill>
              </a:rPr>
              <a:t>Bike to School Day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F9077-36D6-4CB7-BB87-2DA512740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04424" y="3101419"/>
            <a:ext cx="5183188" cy="2793808"/>
          </a:xfrm>
          <a:solidFill>
            <a:srgbClr val="5A81C6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Wednesday, May 19</a:t>
            </a:r>
          </a:p>
          <a:p>
            <a:pPr marL="0" indent="0" algn="ctr">
              <a:buNone/>
            </a:pPr>
            <a:r>
              <a:rPr lang="en-US" sz="2000" b="1" dirty="0">
                <a:latin typeface="Calibri" panose="020F0502020204030204" pitchFamily="34" charset="0"/>
                <a:cs typeface="Times New Roman" panose="02020603050405020304" pitchFamily="18" charset="0"/>
              </a:rPr>
              <a:t>2pm – 4pm</a:t>
            </a:r>
          </a:p>
          <a:p>
            <a:pPr marL="457200" lvl="1" indent="0" algn="ctr">
              <a:buNone/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Spiritridge Elementary School</a:t>
            </a:r>
          </a:p>
          <a:p>
            <a:pPr marL="457200" lvl="1" indent="0" algn="ctr">
              <a:buNone/>
            </a:pPr>
            <a:r>
              <a:rPr lang="en-US" sz="1200" dirty="0">
                <a:latin typeface="Calibri" panose="020F0502020204030204" pitchFamily="34" charset="0"/>
                <a:cs typeface="Times New Roman" panose="02020603050405020304" pitchFamily="18" charset="0"/>
              </a:rPr>
              <a:t>16401 SE 24th St, Bellevue, WA 98008</a:t>
            </a:r>
          </a:p>
          <a:p>
            <a:pPr marL="457200" lvl="1" indent="0" algn="ctr">
              <a:buNone/>
            </a:pPr>
            <a:endParaRPr lang="en-US" sz="1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ctr">
              <a:buNone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Ride by the front of the school to say hi </a:t>
            </a:r>
            <a:b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and receive a prize!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698E36-0473-4253-A7C1-0676FFC21126}"/>
              </a:ext>
            </a:extLst>
          </p:cNvPr>
          <p:cNvSpPr txBox="1"/>
          <p:nvPr/>
        </p:nvSpPr>
        <p:spPr>
          <a:xfrm>
            <a:off x="1248229" y="962773"/>
            <a:ext cx="9267370" cy="1477328"/>
          </a:xfrm>
          <a:prstGeom prst="rect">
            <a:avLst/>
          </a:prstGeom>
          <a:solidFill>
            <a:srgbClr val="DEA621"/>
          </a:solidFill>
          <a:ln w="63500" cmpd="thickThin">
            <a:solidFill>
              <a:srgbClr val="61943E"/>
            </a:solidFill>
          </a:ln>
        </p:spPr>
        <p:txBody>
          <a:bodyPr wrap="square" rtlCol="0">
            <a:spAutoFit/>
          </a:bodyPr>
          <a:lstStyle/>
          <a:p>
            <a:pPr marL="0" marR="0" algn="ctr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Students, families, and faculty – May is Bike Month!  </a:t>
            </a:r>
          </a:p>
          <a:p>
            <a:pPr marL="0" marR="0" algn="ctr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Spring is a perfect time to enjoy this fun activity.  </a:t>
            </a:r>
          </a:p>
          <a:p>
            <a:pPr marL="0" marR="0" algn="ctr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celebrate Bike Month, students are encouraged to play Bike Bingo </a:t>
            </a:r>
          </a:p>
          <a:p>
            <a:pPr marL="0" marR="0" algn="ctr">
              <a:spcBef>
                <a:spcPts val="200"/>
              </a:spcBef>
              <a:spcAft>
                <a:spcPts val="20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to ride by school for our official “Bike to School Day” on Wednesday, May 19  </a:t>
            </a:r>
            <a:endParaRPr lang="en-US" sz="20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9CA2649-25F5-4FF2-AE8C-DFDBAB82F9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87"/>
          <a:stretch/>
        </p:blipFill>
        <p:spPr>
          <a:xfrm>
            <a:off x="10715466" y="39682"/>
            <a:ext cx="1418141" cy="1475019"/>
          </a:xfrm>
          <a:prstGeom prst="rect">
            <a:avLst/>
          </a:prstGeom>
        </p:spPr>
      </p:pic>
      <p:pic>
        <p:nvPicPr>
          <p:cNvPr id="15" name="Picture 14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C530C6F0-681F-41CD-B680-536154D0A72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84" y="5809737"/>
            <a:ext cx="1271226" cy="1271226"/>
          </a:xfrm>
          <a:prstGeom prst="rect">
            <a:avLst/>
          </a:prstGeom>
        </p:spPr>
      </p:pic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E536E9F-6244-4F71-970C-6BB3DB0C8FB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5019" y="5795228"/>
            <a:ext cx="1271228" cy="1271228"/>
          </a:xfrm>
          <a:prstGeom prst="rect">
            <a:avLst/>
          </a:prstGeom>
        </p:spPr>
      </p:pic>
      <p:pic>
        <p:nvPicPr>
          <p:cNvPr id="17" name="Picture 16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2BAA91E-F02C-4506-8B9F-015ECA11A46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162" y="5795225"/>
            <a:ext cx="1271229" cy="1271229"/>
          </a:xfrm>
          <a:prstGeom prst="rect">
            <a:avLst/>
          </a:prstGeom>
        </p:spPr>
      </p:pic>
      <p:pic>
        <p:nvPicPr>
          <p:cNvPr id="18" name="Picture 17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1B462CE-B9A9-4A5F-A6E8-F7F21874DB5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374" y="5795223"/>
            <a:ext cx="1271231" cy="1271231"/>
          </a:xfrm>
          <a:prstGeom prst="rect">
            <a:avLst/>
          </a:prstGeom>
        </p:spPr>
      </p:pic>
      <p:pic>
        <p:nvPicPr>
          <p:cNvPr id="19" name="Picture 18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50D78308-E475-4FE2-828F-CB6130C0D07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628" y="5795216"/>
            <a:ext cx="1271226" cy="1271226"/>
          </a:xfrm>
          <a:prstGeom prst="rect">
            <a:avLst/>
          </a:prstGeom>
        </p:spPr>
      </p:pic>
      <p:pic>
        <p:nvPicPr>
          <p:cNvPr id="20" name="Picture 19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70526A82-FCDD-4BC0-850A-576F15D3C23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4777" y="5795221"/>
            <a:ext cx="1271228" cy="1271228"/>
          </a:xfrm>
          <a:prstGeom prst="rect">
            <a:avLst/>
          </a:prstGeom>
        </p:spPr>
      </p:pic>
      <p:pic>
        <p:nvPicPr>
          <p:cNvPr id="21" name="Picture 20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F81FA67-C820-470F-B895-B7309779F12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6920" y="5795218"/>
            <a:ext cx="1271229" cy="1271229"/>
          </a:xfrm>
          <a:prstGeom prst="rect">
            <a:avLst/>
          </a:prstGeom>
        </p:spPr>
      </p:pic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436DF03A-0618-43BC-84B9-429AA3CA452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5132" y="5795216"/>
            <a:ext cx="1271231" cy="1271231"/>
          </a:xfrm>
          <a:prstGeom prst="rect">
            <a:avLst/>
          </a:prstGeom>
        </p:spPr>
      </p:pic>
      <p:pic>
        <p:nvPicPr>
          <p:cNvPr id="23" name="Picture 22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DAD42794-0984-4E83-BF5B-8B489A1AB5F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096" y="872050"/>
            <a:ext cx="977052" cy="97705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AD7750C-0ADA-4C6F-8B8D-52AC0CB2EE12}"/>
              </a:ext>
            </a:extLst>
          </p:cNvPr>
          <p:cNvSpPr txBox="1"/>
          <p:nvPr/>
        </p:nvSpPr>
        <p:spPr>
          <a:xfrm>
            <a:off x="6931320" y="5163406"/>
            <a:ext cx="16673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Bike to School Prizes!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437FEDE-5B2F-4E1D-9098-B9905825E801}"/>
              </a:ext>
            </a:extLst>
          </p:cNvPr>
          <p:cNvSpPr txBox="1"/>
          <p:nvPr/>
        </p:nvSpPr>
        <p:spPr>
          <a:xfrm>
            <a:off x="9457510" y="5148885"/>
            <a:ext cx="1271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Bike Bingo Prizes!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6BF0828F-C6A7-4BA6-8579-F344208B1EDE}"/>
              </a:ext>
            </a:extLst>
          </p:cNvPr>
          <p:cNvSpPr/>
          <p:nvPr/>
        </p:nvSpPr>
        <p:spPr>
          <a:xfrm>
            <a:off x="6540863" y="5312141"/>
            <a:ext cx="410818" cy="318056"/>
          </a:xfrm>
          <a:prstGeom prst="star5">
            <a:avLst/>
          </a:prstGeom>
          <a:solidFill>
            <a:srgbClr val="D8A220"/>
          </a:solidFill>
          <a:ln>
            <a:solidFill>
              <a:srgbClr val="C66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ar: 5 Points 26">
            <a:extLst>
              <a:ext uri="{FF2B5EF4-FFF2-40B4-BE49-F238E27FC236}">
                <a16:creationId xmlns:a16="http://schemas.microsoft.com/office/drawing/2014/main" id="{862356C7-DF8A-4220-AA59-40EDAD7C5EC3}"/>
              </a:ext>
            </a:extLst>
          </p:cNvPr>
          <p:cNvSpPr/>
          <p:nvPr/>
        </p:nvSpPr>
        <p:spPr>
          <a:xfrm>
            <a:off x="8843268" y="5303999"/>
            <a:ext cx="410818" cy="318056"/>
          </a:xfrm>
          <a:prstGeom prst="star5">
            <a:avLst/>
          </a:prstGeom>
          <a:solidFill>
            <a:srgbClr val="D8A220"/>
          </a:solidFill>
          <a:ln>
            <a:solidFill>
              <a:srgbClr val="C66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Star: 5 Points 27">
            <a:extLst>
              <a:ext uri="{FF2B5EF4-FFF2-40B4-BE49-F238E27FC236}">
                <a16:creationId xmlns:a16="http://schemas.microsoft.com/office/drawing/2014/main" id="{7B1DE459-71AB-4E9F-A297-85ED3DBA9C39}"/>
              </a:ext>
            </a:extLst>
          </p:cNvPr>
          <p:cNvSpPr/>
          <p:nvPr/>
        </p:nvSpPr>
        <p:spPr>
          <a:xfrm>
            <a:off x="10901146" y="5303999"/>
            <a:ext cx="410818" cy="318056"/>
          </a:xfrm>
          <a:prstGeom prst="star5">
            <a:avLst>
              <a:gd name="adj" fmla="val 22867"/>
              <a:gd name="hf" fmla="val 105146"/>
              <a:gd name="vf" fmla="val 110557"/>
            </a:avLst>
          </a:prstGeom>
          <a:solidFill>
            <a:srgbClr val="D8A220"/>
          </a:solidFill>
          <a:ln>
            <a:solidFill>
              <a:srgbClr val="C6672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207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C01166-169C-4A13-91C6-75CEC7275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8970" y="1681163"/>
            <a:ext cx="5568605" cy="823912"/>
          </a:xfrm>
        </p:spPr>
        <p:txBody>
          <a:bodyPr/>
          <a:lstStyle/>
          <a:p>
            <a:r>
              <a:rPr lang="en-US" dirty="0"/>
              <a:t>Bike Bingo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1BD90F9B-002F-41C8-991F-65B7A3CB29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8970" y="2505074"/>
            <a:ext cx="5157787" cy="4213777"/>
          </a:xfrm>
        </p:spPr>
        <p:txBody>
          <a:bodyPr>
            <a:normAutofit/>
          </a:bodyPr>
          <a:lstStyle/>
          <a:p>
            <a:pPr marL="0" marR="0" indent="0">
              <a:spcBef>
                <a:spcPts val="200"/>
              </a:spcBef>
              <a:spcAft>
                <a:spcPts val="20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RESOURCES for the win: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Watch Cascade’s ‘Bike Helmet Fit Test’ on Instagram TV: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https://www.instagram.com/tv/B7E2sLrggbc/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When you’re ready to ride, complete an ABC Quick Check on your bike. Unsure what that is? Watch the tutorial by the League of American Bicyclists: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https://bikeleague.org/content/basic-bike-check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Cascade’s Instagram TV Videos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https://www.instagram.com/cascadebicycle/channel/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Cascade’s COVID19 Resource Page Information for new riders plus more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https://cascade.org/explore/covid-19-resources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Bike Works’ Virtual Community Resources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https://bikeworks.org/programs/virtual-communityresources/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200"/>
              </a:spcBef>
              <a:spcAft>
                <a:spcPts val="2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League of American Bicyclists </a:t>
            </a:r>
            <a:r>
              <a:rPr lang="en-US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https://bikeleague.org/ridesmartvideos</a:t>
            </a:r>
            <a:endParaRPr lang="en-US" sz="16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2021FD9-5D03-4A97-A6E1-26569FD4E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4F9077-36D6-4CB7-BB87-2DA5127401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8D1EE8D-008F-4CE0-950B-3C573A6927E5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-1" y="114301"/>
            <a:ext cx="5568605" cy="196629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869DFD2-ED8C-4667-9338-FF2B2BFC047B}"/>
              </a:ext>
            </a:extLst>
          </p:cNvPr>
          <p:cNvPicPr/>
          <p:nvPr/>
        </p:nvPicPr>
        <p:blipFill>
          <a:blip r:embed="rId9"/>
          <a:stretch>
            <a:fillRect/>
          </a:stretch>
        </p:blipFill>
        <p:spPr>
          <a:xfrm>
            <a:off x="6194427" y="834188"/>
            <a:ext cx="5568605" cy="588466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70EC94-2B02-44C0-9DCA-EFE6D85ADF17}"/>
              </a:ext>
            </a:extLst>
          </p:cNvPr>
          <p:cNvSpPr txBox="1"/>
          <p:nvPr/>
        </p:nvSpPr>
        <p:spPr>
          <a:xfrm>
            <a:off x="6194427" y="114301"/>
            <a:ext cx="5568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 name:  ___________________</a:t>
            </a:r>
          </a:p>
          <a:p>
            <a:r>
              <a:rPr lang="en-US" dirty="0"/>
              <a:t>Student or parent email: 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821717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345</Words>
  <Application>Microsoft Office PowerPoint</Application>
  <PresentationFormat>Widescreen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MAY IS BIKE MONTH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IS BIKE MONTH</dc:title>
  <dc:creator>Kelly Mumma</dc:creator>
  <cp:lastModifiedBy>Kelly Mumma</cp:lastModifiedBy>
  <cp:revision>11</cp:revision>
  <dcterms:created xsi:type="dcterms:W3CDTF">2021-04-12T16:15:57Z</dcterms:created>
  <dcterms:modified xsi:type="dcterms:W3CDTF">2021-04-27T03:04:51Z</dcterms:modified>
</cp:coreProperties>
</file>